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10</c:v>
                </c:pt>
                <c:pt idx="2">
                  <c:v>8</c:v>
                </c:pt>
                <c:pt idx="3">
                  <c:v>29</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Sheet1!$B$2:$B$6</c:f>
              <c:numCache>
                <c:formatCode>0.0</c:formatCode>
                <c:ptCount val="5"/>
                <c:pt idx="0">
                  <c:v>8.1999999999999993</c:v>
                </c:pt>
                <c:pt idx="1">
                  <c:v>8.1</c:v>
                </c:pt>
                <c:pt idx="2">
                  <c:v>7.5</c:v>
                </c:pt>
                <c:pt idx="3">
                  <c:v>7.4</c:v>
                </c:pt>
                <c:pt idx="4">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Sheet1!$C$2:$C$6</c:f>
              <c:numCache>
                <c:formatCode>0.0</c:formatCode>
                <c:ptCount val="5"/>
                <c:pt idx="0">
                  <c:v>1.8000000000000007</c:v>
                </c:pt>
                <c:pt idx="1">
                  <c:v>1.9000000000000004</c:v>
                </c:pt>
                <c:pt idx="2">
                  <c:v>2.5</c:v>
                </c:pt>
                <c:pt idx="3">
                  <c:v>2.5999999999999996</c:v>
                </c:pt>
                <c:pt idx="4">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Sheet1!$B$2:$B$6</c:f>
              <c:numCache>
                <c:formatCode>0.0</c:formatCode>
                <c:ptCount val="5"/>
                <c:pt idx="0">
                  <c:v>6.2</c:v>
                </c:pt>
                <c:pt idx="1">
                  <c:v>6.7</c:v>
                </c:pt>
                <c:pt idx="2">
                  <c:v>6.7</c:v>
                </c:pt>
                <c:pt idx="3">
                  <c:v>6.8</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Sheet1!$C$2:$C$6</c:f>
              <c:numCache>
                <c:formatCode>0.0</c:formatCode>
                <c:ptCount val="5"/>
                <c:pt idx="0">
                  <c:v>3.8</c:v>
                </c:pt>
                <c:pt idx="1">
                  <c:v>3.3</c:v>
                </c:pt>
                <c:pt idx="2">
                  <c:v>3.3</c:v>
                </c:pt>
                <c:pt idx="3">
                  <c:v>3.2</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0.14633689855499998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9.650999999999943E-2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1.0075520000000004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9.6510000000000318E-2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0.34617100000000001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0.58872500000000016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6.5949749999999998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0.12883917342530005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9.9283999999999928E-2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1.0365169999999999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9.9283999999999928E-2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0.35612400000000033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0.79091099999999948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6.5513459999999997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1.2482309999999996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0.52784100000000045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0.14715699999999998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1.5363079999999991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0.14715699999999998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0.34371731179690101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7.6401570000000003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1.1749999999999261E-3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0.37853799999999982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0.10553400000000046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1.101756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0.10553399999999957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0.37853799999999982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0.50125500000000045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6.4822499999999996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6.5071000000000545E-2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0.36622899999999969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0.10210200000000036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1.0659269999999994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0.10210200000000036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0.36622799999999955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0.70299300000000109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7.7070230000000004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4.6913999999999234E-2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0.15584699999999962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4.3449000000000737E-2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0.45360100000000081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4.3448999999998961E-2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0.15584699999999962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0.12311900000000087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8.7895330000000005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4</c:v>
                </c:pt>
                <c:pt idx="1">
                  <c:v>36</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2.3862999999999968E-2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0.35218600000000011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9.8186000000000107E-2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1.025055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9.8186999999999358E-2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0.35218500000000041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0.68611500000000003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4.347423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0.29892899999999933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0.35343300000000077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9.8535000000000039E-2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1.0286869999999997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9.8535000000000039E-2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0.35343299999999989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0.83355200000000007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6.4083300000000003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0.32060698525759967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0.16223300000000052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1.693687999999999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0.16223300000000052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0.58191200000000087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0.58674099999999996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6.7457469999999997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0.72597799999999957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0.4634349999999996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0.12920200000000026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1.3488520000000008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0.12920199999999937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0.46343399999999946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0.23316900000000018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7.200825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1.0988120000000001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0.45382400000000001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0.12652299999999972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1.3208790000000006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0.12652299999999972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0.45382400000000001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0.7619170000000004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5.6003660000000002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Q2. How did you feel about the length of time you were on the waiting list before your admission to hospital?</c:v>
                </c:pt>
                <c:pt idx="1">
                  <c:v>Operations and procedures Q33. Beforehand, how well did hospital staff explain how you might feel after you had the operations or procedures?</c:v>
                </c:pt>
                <c:pt idx="2">
                  <c:v>The hospital and ward Q5. Were you ever prevented from sleeping at night by noise from staff?</c:v>
                </c:pt>
                <c:pt idx="3">
                  <c:v>The hospital and ward Q10. If you brought medication with you to hospital, were you able to take it when you needed to?</c:v>
                </c:pt>
                <c:pt idx="4">
                  <c:v>Feedback on care Q49. During your hospital stay, were you ever asked to give your views on the quality of your care?</c:v>
                </c:pt>
              </c:strCache>
            </c:strRef>
          </c:cat>
          <c:val>
            <c:numRef>
              <c:f>Sheet1!$B$2:$B$6</c:f>
              <c:numCache>
                <c:formatCode>0.0</c:formatCode>
                <c:ptCount val="5"/>
                <c:pt idx="0">
                  <c:v>8</c:v>
                </c:pt>
                <c:pt idx="1">
                  <c:v>7.7</c:v>
                </c:pt>
                <c:pt idx="2">
                  <c:v>8.1</c:v>
                </c:pt>
                <c:pt idx="3">
                  <c:v>8</c:v>
                </c:pt>
                <c:pt idx="4">
                  <c:v>1.2</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Q2. How did you feel about the length of time you were on the waiting list before your admission to hospital?</c:v>
                </c:pt>
                <c:pt idx="1">
                  <c:v>Operations and procedures Q33. Beforehand, how well did hospital staff explain how you might feel after you had the operations or procedures?</c:v>
                </c:pt>
                <c:pt idx="2">
                  <c:v>The hospital and ward Q5. Were you ever prevented from sleeping at night by noise from staff?</c:v>
                </c:pt>
                <c:pt idx="3">
                  <c:v>The hospital and ward Q10. If you brought medication with you to hospital, were you able to take it when you needed to?</c:v>
                </c:pt>
                <c:pt idx="4">
                  <c:v>Feedback on care Q49. During your hospital stay, were you ever asked to give your views on the quality of your care?</c:v>
                </c:pt>
              </c:strCache>
            </c:strRef>
          </c:cat>
          <c:val>
            <c:numRef>
              <c:f>Sheet1!$C$2:$C$6</c:f>
              <c:numCache>
                <c:formatCode>0.0</c:formatCode>
                <c:ptCount val="5"/>
                <c:pt idx="0">
                  <c:v>7.5</c:v>
                </c:pt>
                <c:pt idx="1">
                  <c:v>7.6</c:v>
                </c:pt>
                <c:pt idx="2">
                  <c:v>8.1</c:v>
                </c:pt>
                <c:pt idx="3">
                  <c:v>8.1</c:v>
                </c:pt>
                <c:pt idx="4">
                  <c:v>1.4</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Your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Your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Your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Your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Your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Your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Your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Your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1.2332136979486099</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Sheet1!$B$2:$B$6</c:f>
              <c:numCache>
                <c:formatCode>0.0</c:formatCode>
                <c:ptCount val="5"/>
                <c:pt idx="0">
                  <c:v>3.4</c:v>
                </c:pt>
                <c:pt idx="1">
                  <c:v>2.5</c:v>
                </c:pt>
                <c:pt idx="2">
                  <c:v>2.5</c:v>
                </c:pt>
                <c:pt idx="3">
                  <c:v>2.5</c:v>
                </c:pt>
                <c:pt idx="4">
                  <c:v>2.4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Sheet1!$C$2:$C$6</c:f>
              <c:numCache>
                <c:formatCode>0.0</c:formatCode>
                <c:ptCount val="5"/>
                <c:pt idx="0">
                  <c:v>6.6</c:v>
                </c:pt>
                <c:pt idx="1">
                  <c:v>7.5</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Sheet1!$B$2:$B$6</c:f>
              <c:numCache>
                <c:formatCode>0.0</c:formatCode>
                <c:ptCount val="5"/>
                <c:pt idx="0">
                  <c:v>1.2</c:v>
                </c:pt>
                <c:pt idx="1">
                  <c:v>1.2</c:v>
                </c:pt>
                <c:pt idx="2">
                  <c:v>1.2</c:v>
                </c:pt>
                <c:pt idx="3">
                  <c:v>1.2</c:v>
                </c:pt>
                <c:pt idx="4">
                  <c:v>1.3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Sheet1!$C$2:$C$6</c:f>
              <c:numCache>
                <c:formatCode>0.0</c:formatCode>
                <c:ptCount val="5"/>
                <c:pt idx="0">
                  <c:v>8.8000000000000007</c:v>
                </c:pt>
                <c:pt idx="1">
                  <c:v>8.8000000000000007</c:v>
                </c:pt>
                <c:pt idx="2">
                  <c:v>8.8000000000000007</c:v>
                </c:pt>
                <c:pt idx="3">
                  <c:v>8.8000000000000007</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5.7278557190599988E-2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0.13231700000000002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1.3813680000000002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0.13231700000000002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0.47460600000000008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0.76568499999999995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1.233214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Your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Your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Your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Your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Your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Your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Your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Your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8.6780711738671599</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Q14. Were you able to get hospital food outside of set meal times?</c:v>
                </c:pt>
                <c:pt idx="1">
                  <c:v>The hospital and ward Q7. Did the hospital staff explain the reasons for changing wards during the night in a way you could understand?</c:v>
                </c:pt>
                <c:pt idx="2">
                  <c:v>The hospital and ward Q13. Did you get enough help from staff to eat your meals?</c:v>
                </c:pt>
                <c:pt idx="3">
                  <c:v>Your care and treatment Q27. Were you able to discuss your condition or treatment with hospital staff without being overheard?</c:v>
                </c:pt>
                <c:pt idx="4">
                  <c:v>The hospital and ward Q5. Were you ever prevented from sleeping at night by noise from other patients?</c:v>
                </c:pt>
              </c:strCache>
            </c:strRef>
          </c:cat>
          <c:val>
            <c:numRef>
              <c:f>Sheet1!$B$2:$B$6</c:f>
              <c:numCache>
                <c:formatCode>0.0</c:formatCode>
                <c:ptCount val="5"/>
                <c:pt idx="0">
                  <c:v>4.5999999999999996</c:v>
                </c:pt>
                <c:pt idx="1">
                  <c:v>5.8</c:v>
                </c:pt>
                <c:pt idx="2">
                  <c:v>6.5</c:v>
                </c:pt>
                <c:pt idx="3">
                  <c:v>5.4</c:v>
                </c:pt>
                <c:pt idx="4">
                  <c:v>5.0999999999999996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Q14. Were you able to get hospital food outside of set meal times?</c:v>
                </c:pt>
                <c:pt idx="1">
                  <c:v>The hospital and ward Q7. Did the hospital staff explain the reasons for changing wards during the night in a way you could understand?</c:v>
                </c:pt>
                <c:pt idx="2">
                  <c:v>The hospital and ward Q13. Did you get enough help from staff to eat your meals?</c:v>
                </c:pt>
                <c:pt idx="3">
                  <c:v>Your care and treatment Q27. Were you able to discuss your condition or treatment with hospital staff without being overheard?</c:v>
                </c:pt>
                <c:pt idx="4">
                  <c:v>The hospital and ward Q5. Were you ever prevented from sleeping at night by noise from other patients?</c:v>
                </c:pt>
              </c:strCache>
            </c:strRef>
          </c:cat>
          <c:val>
            <c:numRef>
              <c:f>Sheet1!$C$2:$C$6</c:f>
              <c:numCache>
                <c:formatCode>0.0</c:formatCode>
                <c:ptCount val="5"/>
                <c:pt idx="0">
                  <c:v>5.9</c:v>
                </c:pt>
                <c:pt idx="1">
                  <c:v>6.7</c:v>
                </c:pt>
                <c:pt idx="2">
                  <c:v>7.5</c:v>
                </c:pt>
                <c:pt idx="3">
                  <c:v>6.3</c:v>
                </c:pt>
                <c:pt idx="4">
                  <c:v>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Sheet1!$B$2:$B$6</c:f>
              <c:numCache>
                <c:formatCode>0.0</c:formatCode>
                <c:ptCount val="5"/>
                <c:pt idx="0">
                  <c:v>9.6999999999999993</c:v>
                </c:pt>
                <c:pt idx="1">
                  <c:v>9.4</c:v>
                </c:pt>
                <c:pt idx="2">
                  <c:v>9.3000000000000007</c:v>
                </c:pt>
                <c:pt idx="3">
                  <c:v>9.1999999999999993</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Sheet1!$C$2:$C$6</c:f>
              <c:numCache>
                <c:formatCode>0.0</c:formatCode>
                <c:ptCount val="5"/>
                <c:pt idx="0">
                  <c:v>0.30000000000000071</c:v>
                </c:pt>
                <c:pt idx="1">
                  <c:v>0.59999999999999964</c:v>
                </c:pt>
                <c:pt idx="2">
                  <c:v>0.69999999999999929</c:v>
                </c:pt>
                <c:pt idx="3">
                  <c:v>0.80000000000000071</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Sheet1!$B$2:$B$6</c:f>
              <c:numCache>
                <c:formatCode>0.0</c:formatCode>
                <c:ptCount val="5"/>
                <c:pt idx="0">
                  <c:v>8.1999999999999993</c:v>
                </c:pt>
                <c:pt idx="1">
                  <c:v>8.4</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Sheet1!$C$2:$C$6</c:f>
              <c:numCache>
                <c:formatCode>0.0</c:formatCode>
                <c:ptCount val="5"/>
                <c:pt idx="0">
                  <c:v>1.8000000000000007</c:v>
                </c:pt>
                <c:pt idx="1">
                  <c:v>1.5999999999999996</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0.1892940000000003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0.24588499999999947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6.8551000000001139E-2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0.71566099999999899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6.8551000000001139E-2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0.24588499999999947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1.6752000000000322E-2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8.6780709999999992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Your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Your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Your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Your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Your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Your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Your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Your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Sheet1!$B$2:$B$6</c:f>
              <c:numCache>
                <c:formatCode>0.0</c:formatCode>
                <c:ptCount val="5"/>
                <c:pt idx="0">
                  <c:v>9</c:v>
                </c:pt>
                <c:pt idx="1">
                  <c:v>8.8000000000000007</c:v>
                </c:pt>
                <c:pt idx="2">
                  <c:v>8.5</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Sheet1!$C$2:$C$6</c:f>
              <c:numCache>
                <c:formatCode>0.0</c:formatCode>
                <c:ptCount val="5"/>
                <c:pt idx="0">
                  <c:v>1</c:v>
                </c:pt>
                <c:pt idx="1">
                  <c:v>1.1999999999999993</c:v>
                </c:pt>
                <c:pt idx="2">
                  <c:v>1.5</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Sheet1!$B$2:$B$6</c:f>
              <c:numCache>
                <c:formatCode>0.0</c:formatCode>
                <c:ptCount val="5"/>
                <c:pt idx="0">
                  <c:v>7.4</c:v>
                </c:pt>
                <c:pt idx="1">
                  <c:v>7.4</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Sheet1!$C$2:$C$6</c:f>
              <c:numCache>
                <c:formatCode>0.0</c:formatCode>
                <c:ptCount val="5"/>
                <c:pt idx="0">
                  <c:v>2.5999999999999996</c:v>
                </c:pt>
                <c:pt idx="1">
                  <c:v>2.5999999999999996</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0.24087702827430046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8.5412999999999961E-2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0.89170499999999997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8.5414000000000101E-2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0.30636900000000011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0.42366200000000021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7.715274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Your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Your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Your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Your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Your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Your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Your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Your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6.9878303265430199</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Sheet1!$B$2:$B$6</c:f>
              <c:numCache>
                <c:formatCode>0.0</c:formatCode>
                <c:ptCount val="5"/>
                <c:pt idx="0">
                  <c:v>8.6999999999999993</c:v>
                </c:pt>
                <c:pt idx="1">
                  <c:v>8.3000000000000007</c:v>
                </c:pt>
                <c:pt idx="2">
                  <c:v>7.6</c:v>
                </c:pt>
                <c:pt idx="3">
                  <c:v>7.6</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Sheet1!$C$2:$C$6</c:f>
              <c:numCache>
                <c:formatCode>0.0</c:formatCode>
                <c:ptCount val="5"/>
                <c:pt idx="0">
                  <c:v>1.3000000000000007</c:v>
                </c:pt>
                <c:pt idx="1">
                  <c:v>1.6999999999999993</c:v>
                </c:pt>
                <c:pt idx="2">
                  <c:v>2.4000000000000004</c:v>
                </c:pt>
                <c:pt idx="3">
                  <c:v>2.4000000000000004</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4.5999999999999996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Sheet1!$B$2:$B$6</c:f>
              <c:numCache>
                <c:formatCode>0.0</c:formatCode>
                <c:ptCount val="5"/>
                <c:pt idx="0">
                  <c:v>6.2</c:v>
                </c:pt>
                <c:pt idx="1">
                  <c:v>6.3</c:v>
                </c:pt>
                <c:pt idx="2">
                  <c:v>6.5</c:v>
                </c:pt>
                <c:pt idx="3">
                  <c:v>6.6</c:v>
                </c:pt>
                <c:pt idx="4">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Sheet1!$C$2:$C$6</c:f>
              <c:numCache>
                <c:formatCode>0.0</c:formatCode>
                <c:ptCount val="5"/>
                <c:pt idx="0">
                  <c:v>3.8</c:v>
                </c:pt>
                <c:pt idx="1">
                  <c:v>3.7</c:v>
                </c:pt>
                <c:pt idx="2">
                  <c:v>3.5</c:v>
                </c:pt>
                <c:pt idx="3">
                  <c:v>3.4000000000000004</c:v>
                </c:pt>
                <c:pt idx="4">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0.46387144194090002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0.17059400000000036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1.7809780000000002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0.78249799999999947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0.74540900000000043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5.9940449999999998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5.4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0.39245565905419966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0.16292500000000043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1.700918999999999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0.74732200000000049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8.0189000000000732E-2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7.9816149999999997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Your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Your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Your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Your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Your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Your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Your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Your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7.0775422866469002</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Sheet1!$B$2:$B$6</c:f>
              <c:numCache>
                <c:formatCode>0.0</c:formatCode>
                <c:ptCount val="5"/>
                <c:pt idx="0">
                  <c:v>8.4</c:v>
                </c:pt>
                <c:pt idx="1">
                  <c:v>7.7</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Sheet1!$C$2:$C$6</c:f>
              <c:numCache>
                <c:formatCode>0.0</c:formatCode>
                <c:ptCount val="5"/>
                <c:pt idx="0">
                  <c:v>1.5999999999999996</c:v>
                </c:pt>
                <c:pt idx="1">
                  <c:v>2.2999999999999998</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Sheet1!$B$2:$B$6</c:f>
              <c:numCache>
                <c:formatCode>0.0</c:formatCode>
                <c:ptCount val="5"/>
                <c:pt idx="0">
                  <c:v>6.9</c:v>
                </c:pt>
                <c:pt idx="1">
                  <c:v>7.1</c:v>
                </c:pt>
                <c:pt idx="2">
                  <c:v>7.1</c:v>
                </c:pt>
                <c:pt idx="3">
                  <c:v>7.2</c:v>
                </c:pt>
                <c:pt idx="4">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Sheet1!$C$2:$C$6</c:f>
              <c:numCache>
                <c:formatCode>0.0</c:formatCode>
                <c:ptCount val="5"/>
                <c:pt idx="0">
                  <c:v>3.0999999999999996</c:v>
                </c:pt>
                <c:pt idx="1">
                  <c:v>2.9000000000000004</c:v>
                </c:pt>
                <c:pt idx="2">
                  <c:v>2.9000000000000004</c:v>
                </c:pt>
                <c:pt idx="3">
                  <c:v>2.8</c:v>
                </c:pt>
                <c:pt idx="4">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66.764700000000005</c:v>
                </c:pt>
                <c:pt idx="1">
                  <c:v>3.8235000000000001</c:v>
                </c:pt>
                <c:pt idx="2">
                  <c:v>10.2941</c:v>
                </c:pt>
                <c:pt idx="3">
                  <c:v>10.588200000000001</c:v>
                </c:pt>
                <c:pt idx="4">
                  <c:v>1.1765000000000001</c:v>
                </c:pt>
                <c:pt idx="5">
                  <c:v>7.3529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6.4167623368964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0.4851496631036003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0.1357469999999994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1.4171829999999996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0.62265800000000127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0.41171899999999972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7.0127759999999997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0.17300309710190032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2.0471170000000001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0.89942999999999973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1.5547469999999999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5.1002169999999998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2.028800000000075E-2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0.33993099999999998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9.4769999999999577E-2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0.98938800000000082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0.43470099999999867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0.41666700000000034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8.0796559999999999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0.27674877540350007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9.6180000000000376E-2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1.0041070000000003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0.44116799999999934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0.28953500000000076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7.8293220000000003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0.24308809375559992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0.19181700000000035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2.002542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0.87984500000000043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0.45442999999999856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5.7587159999999997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1.576999999999984E-2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0.25802000000000014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7.1934000000000609E-2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0.75097899999999917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7.1934000000000609E-2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0.25801899999999911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7.907100000000078E-2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8.5773820000000001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0.17702902279209987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0.11729599999999962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1.2245610000000005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0.11729599999999962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0.42073099999999997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0.1059669999999997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7.4003030000000001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0.11431836853580002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0.11403800000000075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1.1905330000000003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0.11403699999999972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0.40904100000000021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0.244667999999999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8.0018989999999999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17.9331</c:v>
                </c:pt>
                <c:pt idx="1">
                  <c:v>0</c:v>
                </c:pt>
                <c:pt idx="2">
                  <c:v>63.525799999999997</c:v>
                </c:pt>
                <c:pt idx="3">
                  <c:v>4.8632</c:v>
                </c:pt>
                <c:pt idx="4">
                  <c:v>0.6079</c:v>
                </c:pt>
                <c:pt idx="5">
                  <c:v>5.7751000000000001</c:v>
                </c:pt>
                <c:pt idx="6">
                  <c:v>0</c:v>
                </c:pt>
                <c:pt idx="7">
                  <c:v>2.4316</c:v>
                </c:pt>
                <c:pt idx="8">
                  <c:v>4.8632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0.44250599999999984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0.42386299999999988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0.11816899999999997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1.2336749999999999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0.11816999999999922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0.42386200000000152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0.26684199999999869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7.8945670000000003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0.33049096031469993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0.11670499999999961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1.2183910000000004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0.11670499999999961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0.41861100000000029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0.66159700000000043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6.2149549999999998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9.3292009929800024E-2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0.18773100000000031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1.9598859999999991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0.1877310000000012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0.67337199999999875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4.9790000000005108E-3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6.4996109999999998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0.38007753586260051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0.1942699999999995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2.0281520000000004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0.1942699999999995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0.69682600000000061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0.85431400000000046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4.5798120000000004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0.14725499999999947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0.24128100000000074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6.7267999999998551E-2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0.70226200000000105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6.72669999999993E-2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0.1393908284104004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9.0588339999999992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0.77669999999999995</c:v>
                </c:pt>
                <c:pt idx="1">
                  <c:v>0.22330000000000005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0.77669999999999995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Your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Your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Your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Your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Your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Your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Your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Your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8.36966356575026</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Sheet1!$B$2:$B$6</c:f>
              <c:numCache>
                <c:formatCode>0.0</c:formatCode>
                <c:ptCount val="5"/>
                <c:pt idx="0">
                  <c:v>9.4</c:v>
                </c:pt>
                <c:pt idx="1">
                  <c:v>9.4</c:v>
                </c:pt>
                <c:pt idx="2">
                  <c:v>8.9</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Sheet1!$C$2:$C$6</c:f>
              <c:numCache>
                <c:formatCode>0.0</c:formatCode>
                <c:ptCount val="5"/>
                <c:pt idx="0">
                  <c:v>0.59999999999999964</c:v>
                </c:pt>
                <c:pt idx="1">
                  <c:v>0.59999999999999964</c:v>
                </c:pt>
                <c:pt idx="2">
                  <c:v>1.0999999999999996</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Sheet1!$B$2:$B$6</c:f>
              <c:numCache>
                <c:formatCode>0.0</c:formatCode>
                <c:ptCount val="5"/>
                <c:pt idx="0">
                  <c:v>8.1</c:v>
                </c:pt>
                <c:pt idx="1">
                  <c:v>8.3000000000000007</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Sheet1!$C$2:$C$6</c:f>
              <c:numCache>
                <c:formatCode>0.0</c:formatCode>
                <c:ptCount val="5"/>
                <c:pt idx="0">
                  <c:v>1.9000000000000004</c:v>
                </c:pt>
                <c:pt idx="1">
                  <c:v>1.6999999999999993</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5.1089000000000162E-2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0.26538899999999988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7.3987999999999943E-2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0.77242599999999939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7.3987999999999943E-2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0.26538900000000076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0.13979999999999926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8.2827999999999999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0.18034217147079978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6.0276999999999248E-2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0.62928400000000018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6.0276999999999248E-2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0.2162070000000007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0.13282099999999986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8.8522020000000001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0.13899723587499935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8.5776000000000963E-2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0.89548499999999898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8.5774999999999935E-2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0.30766800000000138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5.429700000000004E-2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7.9739880000000003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45.3172</c:v>
                </c:pt>
                <c:pt idx="2">
                  <c:v>54.078499999999998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Your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Your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Your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Your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Your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Your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Your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Your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7.7258579578095103</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Sheet1!$B$2:$B$6</c:f>
              <c:numCache>
                <c:formatCode>0.0</c:formatCode>
                <c:ptCount val="5"/>
                <c:pt idx="0">
                  <c:v>9.1</c:v>
                </c:pt>
                <c:pt idx="1">
                  <c:v>8.6</c:v>
                </c:pt>
                <c:pt idx="2">
                  <c:v>8.6</c:v>
                </c:pt>
                <c:pt idx="3">
                  <c:v>8.5</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Sheet1!$C$2:$C$6</c:f>
              <c:numCache>
                <c:formatCode>0.0</c:formatCode>
                <c:ptCount val="5"/>
                <c:pt idx="0">
                  <c:v>0.90000000000000036</c:v>
                </c:pt>
                <c:pt idx="1">
                  <c:v>1.4000000000000004</c:v>
                </c:pt>
                <c:pt idx="2">
                  <c:v>1.4000000000000004</c:v>
                </c:pt>
                <c:pt idx="3">
                  <c:v>1.5</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Sheet1!$B$2:$B$6</c:f>
              <c:numCache>
                <c:formatCode>0.0</c:formatCode>
                <c:ptCount val="5"/>
                <c:pt idx="0">
                  <c:v>7.6</c:v>
                </c:pt>
                <c:pt idx="1">
                  <c:v>7.7</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Sheet1!$C$2:$C$6</c:f>
              <c:numCache>
                <c:formatCode>0.0</c:formatCode>
                <c:ptCount val="5"/>
                <c:pt idx="0">
                  <c:v>2.4000000000000004</c:v>
                </c:pt>
                <c:pt idx="1">
                  <c:v>2.2999999999999998</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7.1500000000000341E-2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0.3023579999999999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8.4295000000000897E-2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0.88002799999999937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8.4294999999999121E-2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0.3023579999999999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0.12487000000000137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7.944312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8.2417688134871003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0.24165518651289908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7.6240000000000308E-2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0.79593700000000034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7.6240000000000308E-2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0.19773903551539895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8.2417689999999997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6.2990000000002766E-3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0.33318300000000001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9.2888999999999555E-2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0.96974699999999991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9.2888999999999555E-2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0.31001275194900124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7.7069349999999996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0.39821299999999926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0.37191700000000072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0.103688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1.0824849999999993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0.10368700000000075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0.37191799999999997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0.70618900000000018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7.0104160000000002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Your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Your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Your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Your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Your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Your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Your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Your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7.5163272841503597</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Sheet1!$B$2:$B$6</c:f>
              <c:numCache>
                <c:formatCode>0.0</c:formatCode>
                <c:ptCount val="5"/>
                <c:pt idx="0">
                  <c:v>8.6999999999999993</c:v>
                </c:pt>
                <c:pt idx="1">
                  <c:v>8.6999999999999993</c:v>
                </c:pt>
                <c:pt idx="2">
                  <c:v>8.1</c:v>
                </c:pt>
                <c:pt idx="3">
                  <c:v>8.1</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Sheet1!$C$2:$C$6</c:f>
              <c:numCache>
                <c:formatCode>0.0</c:formatCode>
                <c:ptCount val="5"/>
                <c:pt idx="0">
                  <c:v>1.3000000000000007</c:v>
                </c:pt>
                <c:pt idx="1">
                  <c:v>1.3000000000000007</c:v>
                </c:pt>
                <c:pt idx="2">
                  <c:v>1.9000000000000004</c:v>
                </c:pt>
                <c:pt idx="3">
                  <c:v>1.9000000000000004</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Sheet1!$B$2:$B$6</c:f>
              <c:numCache>
                <c:formatCode>0.0</c:formatCode>
                <c:ptCount val="5"/>
                <c:pt idx="0">
                  <c:v>7.2</c:v>
                </c:pt>
                <c:pt idx="1">
                  <c:v>7.5</c:v>
                </c:pt>
                <c:pt idx="2">
                  <c:v>7.5</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Sheet1!$C$2:$C$6</c:f>
              <c:numCache>
                <c:formatCode>0.0</c:formatCode>
                <c:ptCount val="5"/>
                <c:pt idx="0">
                  <c:v>2.8</c:v>
                </c:pt>
                <c:pt idx="1">
                  <c:v>2.5</c:v>
                </c:pt>
                <c:pt idx="2">
                  <c:v>2.5</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0.31541399999999964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0.32228100000000026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8.9849000000000068E-2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0.93801700000000032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8.984899999999918E-2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0.32228100000000026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0.13617699999999999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7.398701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0.18304570072940063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9.0507999999999811E-2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0.94489000000000001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9.0507999999999811E-2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0.32464199999999988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0.59623900000000063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6.3996089999999999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9.5925467603800385E-2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6.8857999999998754E-2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0.71886700000000125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6.8857999999998754E-2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0.24698700000000073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0.21982700000000044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8.5115859999999994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9.9325999999999581E-2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0.40866200000000052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1.1894330000000002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0.11393099999999912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0.40866199999999964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0.48336600000000018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7.030818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0.10701902761539994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0.15124799999999983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1.5790090000000001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0.15124799999999983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0.54251100000000019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1.5264630000000006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5.3968749999999996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5.2941000000000003</c:v>
                </c:pt>
                <c:pt idx="1">
                  <c:v>9.7058999999999997</c:v>
                </c:pt>
                <c:pt idx="2">
                  <c:v>23.529399999999999</c:v>
                </c:pt>
                <c:pt idx="3">
                  <c:v>61.470599999999997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6.6085168721000898E-2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4.8126999999999143E-2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0.50243700000000047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4.8127000000000919E-2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0.17262599999999928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6.3361999999999696E-2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9.1895600000000002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9.1741000000000739E-2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0.2505980000000001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6.9865000000000066E-2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0.72937899999999978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6.9865000000000066E-2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0.2505980000000001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8.1284999999999386E-2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8.398434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0.22815897606460034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9.2956000000000039E-2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0.97044100000000011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9.2954999999999899E-2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0.33342099999999952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0.38520899999999969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7.8050350000000002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Your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Your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Your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Your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Your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Your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Your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Your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7.9547922946209697</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Sheet1!$B$2:$B$6</c:f>
              <c:numCache>
                <c:formatCode>0.0</c:formatCode>
                <c:ptCount val="5"/>
                <c:pt idx="0">
                  <c:v>8.8000000000000007</c:v>
                </c:pt>
                <c:pt idx="1">
                  <c:v>8.8000000000000007</c:v>
                </c:pt>
                <c:pt idx="2">
                  <c:v>8.4</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Sheet1!$C$2:$C$6</c:f>
              <c:numCache>
                <c:formatCode>0.0</c:formatCode>
                <c:ptCount val="5"/>
                <c:pt idx="0">
                  <c:v>1.1999999999999993</c:v>
                </c:pt>
                <c:pt idx="1">
                  <c:v>1.1999999999999993</c:v>
                </c:pt>
                <c:pt idx="2">
                  <c:v>1.5999999999999996</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Sheet1!$B$2:$B$6</c:f>
              <c:numCache>
                <c:formatCode>0.0</c:formatCode>
                <c:ptCount val="5"/>
                <c:pt idx="0">
                  <c:v>7.3</c:v>
                </c:pt>
                <c:pt idx="1">
                  <c:v>7.5</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Sheet1!$C$2:$C$6</c:f>
              <c:numCache>
                <c:formatCode>0.0</c:formatCode>
                <c:ptCount val="5"/>
                <c:pt idx="0">
                  <c:v>2.7</c:v>
                </c:pt>
                <c:pt idx="1">
                  <c:v>2.5</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3.3129999999999882E-2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0.24116800000000005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6.7236000000001184E-2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0.70193299999999859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6.7236000000001184E-2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0.24116800000000005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8.0491999999999564E-2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8.5589469999999999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0.41870299999999983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0.30330600000000008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8.4559999999999746E-2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0.88278799999999968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8.4559000000000495E-2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0.30330600000000096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0.30059599999999875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7.6588560000000001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0.28406480768989972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9.7667000000000392E-2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1.0196380000000005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9.7667999999998756E-2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0.35032400000000052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0.34413499999999964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7.6465740000000002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Your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Your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Your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Your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Your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Your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Your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Your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6.7334522556226402</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RJ6 | Croydon Health Services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RJ6 | Croydon Health Services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RJ6 | Croydon Health Services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Croydon Health Services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168318132"/>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018444514"/>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Q33. Beforehand, how well did hospital staff explain how you might feel after you had the operations or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Q10. If you brought medication with you to hospital, were you able to take it when you needed to?</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4026435585"/>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3065578"/>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3863958078"/>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1112642"/>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47630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118997"/>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2399574614"/>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03247993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6990973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52182235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60111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92530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26630805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664992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1670364592"/>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87451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4432857"/>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414213172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3940355827"/>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3418475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291382355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4947435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18826193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24527608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250504435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0902326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60238535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50206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68873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021757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18518183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316539104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129664850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3491741194"/>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214824194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66854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95494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7709899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274256014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689716823"/>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3731264501"/>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9334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84978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53360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1677414"/>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98605317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378208351"/>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1009658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127450120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5297789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215829718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314986313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310871323"/>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75844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88893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94274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2152422"/>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43277579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189242615"/>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2709421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374142250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7186205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95021761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54123352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300545194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127036894"/>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49313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2721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12088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688035"/>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377640482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1777400422"/>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4499079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169257399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1990878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46196033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290899699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176937179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15697525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383449894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91682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35926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6823331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78407292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26557266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423059686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03673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113383"/>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47431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9775524"/>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08962125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596772561"/>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647409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423094517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323501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47487251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36129251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404562463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17417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7981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61663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6206903"/>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73050527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1887082184"/>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6.7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3608002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216057248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7057033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25642288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187991964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51345748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340411441"/>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406665090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90867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05893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3377819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342357282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401490396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82064481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795189091"/>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22994706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35549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11471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8815550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211392792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17262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78713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407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9409372"/>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19443201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3634786049"/>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1330090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401187512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6597553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55053150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81676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21539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94572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1500453"/>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309656992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67634214"/>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7501722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47206174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7699901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294060891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21320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01180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5012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7595609"/>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195926171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39636435"/>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6073487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01472473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039878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3374257098"/>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12681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90002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15988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164659069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9923538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381328917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67864509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308790925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24787304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(324)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00863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09801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82571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127397131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34674266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12037647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(199)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96799526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52113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225523187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315052637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(294)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482750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43500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3301794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13230726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3556443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(294)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92702998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2892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2912616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308770874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(294)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118268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13821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132174053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417822574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11294564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(68)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88426316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42274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262380623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233864419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(334)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596207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07162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193697909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0887261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593370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(234)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338322840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48191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54000818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420403764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(175)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330832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9159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77782051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198265141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283379505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(182)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18441901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40341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153727636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76961714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(317)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1840247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58242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92751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850616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79605082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394583526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241347138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284603697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3866383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146077037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(140)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68430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103104614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31392523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64688624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(307)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183681803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86884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192702336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35814031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(312)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023071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67538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363561606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31054189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23063032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(336)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209089722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36692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377975874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9178801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(332)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26284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09502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25014489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34526611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110291812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(313)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38370418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68860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30878322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240927482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(336)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845112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2639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7022520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9274407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293721923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(330)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303857398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2872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6642733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102198275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(331)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246671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34010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2948997362"/>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383848204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252766020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(290)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238654635"/>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28446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237768607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232154837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(319)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073299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20351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306591790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14225562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72931357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(327)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26251630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91747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90819860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69289080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(278)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38124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68535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190672835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57669807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196474086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(300)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17369695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73539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62219838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55220885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(327)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121143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05773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236739624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04457335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375277602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(269)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26802803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25068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65892457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79002958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(312)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303466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43886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8247149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20873857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403745721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(158)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241190020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50007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228433983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76043708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(164)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289202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59606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170872623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7725267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263739605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(166)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411050190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4211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13437962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27280405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(326)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124138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71390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420401919"/>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219178553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51864592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(257)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3533768903"/>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19411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299905636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13489410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(143)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365973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08741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189292545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32627137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69625469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(337)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277259072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9700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352294998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237075712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(312)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26160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36861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608387214"/>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258251832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39718026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(229)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639946881"/>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63399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21713443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6699024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(255)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177281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24432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177297341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136914394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319173419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(304)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251966582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81077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8862347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98473939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(306)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463369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15133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961598230"/>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4353829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62164048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(199)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3918925789"/>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60544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72160622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45665060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(193)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504689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17089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41202855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15088315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86902207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(275)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404961807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42317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69127626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06642081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(330)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428825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0998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34895349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8506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270762306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109626580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CROYDON UNIVERSITY HOSPITAL (328)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76429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78536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319735225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1421111520"/>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359863779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86794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31636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4037969001"/>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299178060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1181606839"/>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658860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1344395"/>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1425676230"/>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831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91333752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3435910803"/>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30690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07503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285419832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886755411"/>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16309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6455077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246196027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993906302"/>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07521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9314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193905303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087475741"/>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143920275"/>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1299058885"/>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29617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0822965"/>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0824450"/>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73988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98542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38548629"/>
              </p:ext>
            </p:extLst>
          </p:nvPr>
        </p:nvGraphicFramePr>
        <p:xfrm>
          <a:off x="468000" y="1548000"/>
          <a:ext cx="11253864" cy="198120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Q8. How clean was the hospital room or ward that you were in?
Q12. How would you rate the hospital food?
Q14. Were you able to get hospital food outside of set meal times?
Q18. When doctors spoke about your care in front of you, were you included in the conversation?
Q19. When you asked nurses questions, did you get answers you could understand?
Q20. Did you have confidence and trust in the nurses treating you?
Q21. When nurses spoke about your care in front of you, were you included in the conversation?
Q24. To what extent did staff looking after you involve you in decisions about your care and treatment?
Q29. Do you think the hospital staff did everything they could to help control your pain?
Q36. To what extent did hospital staff take your family or home situation into account when planning for you to leave hospital?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29291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539596196"/>
              </p:ext>
            </p:extLst>
          </p:nvPr>
        </p:nvGraphicFramePr>
        <p:xfrm>
          <a:off x="468000" y="1548000"/>
          <a:ext cx="11253864" cy="185928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Q4. Did you get help from staff to keep in touch with your family and friends?
Q9. Did you get enough help from staff to wash or keep yourself clean?
Q23. Thinking about your care and treatment, were you told something by a member of staff that was different to what you had been told by another member of staff?
Q26. Did you feel able to talk to members of hospital staff about your worries and fears?
Q27. Were you able to discuss your condition or treatment with hospital staff without being overheard?
Q32. Beforehand, how well did hospital staff answer your questions about the operations or procedures?
Q44. Did hospital staff discuss with you whether you may need any further health or social care services after leaving hospital?
Q47. Overall, did you feel you were treated with respect and dignity while you were in the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5983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405986872"/>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43107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625550295"/>
              </p:ext>
            </p:extLst>
          </p:nvPr>
        </p:nvGraphicFramePr>
        <p:xfrm>
          <a:off x="469068" y="1548000"/>
          <a:ext cx="11253864" cy="2013248"/>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Q46. After leaving hospital, did you get enough support from health or social care services to help you recover or manage your condition?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Q15. During your time in hospital, did you get enough to drink?</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Q20. Did you have confidence and trust in the nurses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1219880267"/>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59169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Croydon Health Services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91495738"/>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be admitted: patients feeling that they waited the right amount of time on the waiting list before being admitted to hospital
Expectations after the operation or procedure: patients being given an explanation from staff, before their operation or procedure, of how they might feel afterwards
Noise from staff: patients not being bothered by noise at night from staff
Taking medication: patients being able to take medication they brought to hospital when needed
Feedback on care: patients being asked to give their views on the quality of their care</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294022438"/>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Food outside set meal times: patients being able to get hospital food outside of set meal times, if needed
Changing wards during the night: staff explaining the reason for patients needing to change wards during the night
Help with eating: patients being given enough help from staff to eat meals, if needed
Privacy for discussions: patients being able to discuss their condition or treatment with hospital staff without being overheard
Noise from other patients: patients not being bothered by noise at night from other patients</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Croydon Health Services NHS Trust who had attended in late 2021. Responses were received from 340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775125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4651290"/>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340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3409054372"/>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77%</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1070895"/>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230771220"/>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23%</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1442430"/>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29%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1170236347"/>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2052795499"/>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820649402"/>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061019155"/>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554557557"/>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985227834"/>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2698225"/>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4171157524"/>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3772906"/>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1119613180"/>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3100872575"/>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19335</TotalTime>
  <Words>16266</Words>
  <Application>Microsoft Office PowerPoint</Application>
  <PresentationFormat>Widescreen</PresentationFormat>
  <Paragraphs>2239</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Croydon Health Services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846</cp:revision>
  <dcterms:created xsi:type="dcterms:W3CDTF">2021-03-04T09:52:26Z</dcterms:created>
  <dcterms:modified xsi:type="dcterms:W3CDTF">2022-09-30T11:10:59Z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